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8" r:id="rId2"/>
    <p:sldId id="279" r:id="rId3"/>
    <p:sldId id="272" r:id="rId4"/>
    <p:sldId id="275" r:id="rId5"/>
    <p:sldId id="285" r:id="rId6"/>
    <p:sldId id="304" r:id="rId7"/>
    <p:sldId id="273" r:id="rId8"/>
    <p:sldId id="298" r:id="rId9"/>
    <p:sldId id="299" r:id="rId10"/>
    <p:sldId id="281" r:id="rId11"/>
    <p:sldId id="300" r:id="rId12"/>
    <p:sldId id="302" r:id="rId13"/>
    <p:sldId id="282" r:id="rId14"/>
    <p:sldId id="288" r:id="rId15"/>
    <p:sldId id="284" r:id="rId16"/>
    <p:sldId id="303" r:id="rId17"/>
    <p:sldId id="286" r:id="rId18"/>
    <p:sldId id="294" r:id="rId19"/>
    <p:sldId id="266" r:id="rId20"/>
    <p:sldId id="256" r:id="rId2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ACFA6"/>
    <a:srgbClr val="C3B1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60" d="100"/>
          <a:sy n="60" d="100"/>
        </p:scale>
        <p:origin x="96" y="1260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F5B9C1-6FF2-4E49-AB0C-45E37859B6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FB880CB-075B-4D70-8EEB-A220B8ED41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F6BF937-7865-4B36-921B-610097A897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2020-12-20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301ACB6-EFEF-475B-BC73-E40B710CB8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DC135D0-B3F0-46AE-B0BF-209EA0B25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24089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F10889-A5CB-44D0-970D-EBDABBF19B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79F362A-D1F2-4ACE-9DE1-18AC342BDA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298A321-7FA9-4ED5-9EB1-C00D0EA24E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6EE09A8-9CCA-442B-A526-53A42A08D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2020-12-20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2B2AEAD-4CF7-47ED-8F6A-D72591A4F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4037086-FA39-471F-8BCD-ECAC475BF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01460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9B0DCC-C3B1-4F04-AC08-9B0D56B3A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8EE541A-AE93-4A3A-931A-321E062138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47C31E3-E000-4572-8A4A-BC0FBC242A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2020-12-20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305F866-E540-43A1-8E04-B4540004D5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52DBAE-416E-4B14-AE21-440B60C57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70682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7ACE99B-1BD1-4ED6-89BE-408A683405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2E8F63E-2203-4425-B499-1A6DA1ED01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143481B-1B74-44E8-BE04-B35556A23C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2020-12-20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A5E51B-8D7B-4829-8204-E83C25AB1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D72D36-C36B-4F45-AAC1-B2DC28C66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92992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A44D03-9AF8-4A55-9BD0-4DBE4B3AF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79D1271-55E0-47A1-A8F1-C224D8FBA1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C1D4464-59DC-4B4F-8C82-9E7F248D6B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2020-12-20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303397C-FBF1-4DB0-879F-03411845C6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D9343C-E60F-48D6-862A-96F6200FF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7128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7EDD0D-0754-48CD-8722-2AC33B838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5B37962-324A-4F1F-B7E7-61A51D8622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2A41033-A8CF-4AB5-90AA-C54651A1B3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2020-12-20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EA9F7D4-54B0-4004-8A56-F92C658168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F618CF-3C59-4F65-B6B1-DAC3E3069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74261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478D71-9DD5-4311-BA73-93020E8A6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26E8B09-7AD4-4103-8809-08A66DBE5D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B0AFB49-D202-425D-BE8B-C3FA9F6AA1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DB4CE85-6D8D-4BB1-971C-D354BF8F02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2020-12-20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AC41D07-495E-4137-927A-000D588B2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2308552-246E-4983-9977-F7B13D31E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30844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171E32-522F-41BB-833B-545F70D3E5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68BA206-4D58-4D9B-9948-EA60AE6A7F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054F336-173D-4B8E-9601-FB1E37DF5A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7747CB8-EE29-428E-8F1F-ACD5A43501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5299DD1-8901-456C-9007-13C6246591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C0A924E-6895-4C43-8EAE-BEA4DCE919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2020-12-20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59FA1F0-753A-4F7B-8348-73A44B312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60B2F48-B08B-4155-BE96-A925B7FFC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8944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BCBA06-5024-44F1-9C61-505005455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5007553-4C87-468D-9F2D-FB60327990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2020-12-20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9AE54FA-3674-4746-BF82-EC7EBD9189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13DC853-FD31-4E8D-B420-7A33B8790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53899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E79E07A-94A6-483A-8849-8E6DE692B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2020-12-20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CD9BE1B-817F-40D8-90C8-F91D32CF7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7AF10F4-65E3-4CFA-A184-E37686814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951FE5E5-427D-4B99-89C7-43AB9227F2F1}"/>
              </a:ext>
            </a:extLst>
          </p:cNvPr>
          <p:cNvGrpSpPr/>
          <p:nvPr userDrawn="1"/>
        </p:nvGrpSpPr>
        <p:grpSpPr>
          <a:xfrm>
            <a:off x="172720" y="6410960"/>
            <a:ext cx="12019280" cy="284480"/>
            <a:chOff x="172720" y="6410960"/>
            <a:chExt cx="12019280" cy="28448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14E9EB06-1BB6-4F2E-8626-387F4AC6E755}"/>
                </a:ext>
              </a:extLst>
            </p:cNvPr>
            <p:cNvSpPr/>
            <p:nvPr userDrawn="1"/>
          </p:nvSpPr>
          <p:spPr>
            <a:xfrm>
              <a:off x="172720" y="6410960"/>
              <a:ext cx="12019280" cy="2844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D8B4587-CF56-4D5A-B341-F220D295B749}"/>
                </a:ext>
              </a:extLst>
            </p:cNvPr>
            <p:cNvSpPr txBox="1"/>
            <p:nvPr userDrawn="1"/>
          </p:nvSpPr>
          <p:spPr>
            <a:xfrm>
              <a:off x="9766856" y="6428899"/>
              <a:ext cx="240482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1000" dirty="0">
                  <a:solidFill>
                    <a:schemeClr val="bg1"/>
                  </a:solidFill>
                </a:rPr>
                <a:t>ⓒSaebyeol Yu.</a:t>
              </a:r>
              <a:r>
                <a:rPr lang="ko-KR" altLang="en-US" sz="1000" dirty="0">
                  <a:solidFill>
                    <a:schemeClr val="bg1"/>
                  </a:solidFill>
                </a:rPr>
                <a:t> </a:t>
              </a:r>
              <a:r>
                <a:rPr lang="en-US" altLang="ko-KR" sz="1000" dirty="0" err="1">
                  <a:solidFill>
                    <a:schemeClr val="bg1"/>
                  </a:solidFill>
                </a:rPr>
                <a:t>Saebyeol’s</a:t>
              </a:r>
              <a:r>
                <a:rPr lang="ko-KR" altLang="en-US" sz="1000" dirty="0">
                  <a:solidFill>
                    <a:schemeClr val="bg1"/>
                  </a:solidFill>
                </a:rPr>
                <a:t> </a:t>
              </a:r>
              <a:r>
                <a:rPr lang="en-US" altLang="ko-KR" sz="1000" dirty="0">
                  <a:solidFill>
                    <a:schemeClr val="bg1"/>
                  </a:solidFill>
                </a:rPr>
                <a:t>PowerPoint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875934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E79E07A-94A6-483A-8849-8E6DE692B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2020-12-20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CD9BE1B-817F-40D8-90C8-F91D32CF7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7AF10F4-65E3-4CFA-A184-E37686814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40679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0F596F-BEC0-4D71-9113-57C383FD1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39061D6-B6C2-4D4E-8AB4-9F136FED47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F8FE8EA-4580-4B75-A339-AF7C68F66E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6A7BF5E-A4D8-4810-8B67-EEEFDD711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2020-12-20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50C3C6B-DEFF-4516-B444-489DBE7C3C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68592AB-03CB-4ED9-97EA-3D751979F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3028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C2A3F89-EDBA-451E-A4FC-BA419B5BB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E560B53-86D9-4B99-B984-9F66917EDB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8E5F9A-464D-4909-8E4F-684A1F5A64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8A50C2-589C-42C8-B763-56D87D9D16BD}" type="datetimeFigureOut">
              <a:rPr lang="ko-KR" altLang="en-US" smtClean="0"/>
              <a:t>2020-12-20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0C7EE71-2568-4BC3-BE32-43343DE694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1DF1FC-575E-4EA7-B81C-814C788802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96783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47BB4D42-91CE-4012-9E57-E22D19407AA3}"/>
              </a:ext>
            </a:extLst>
          </p:cNvPr>
          <p:cNvGrpSpPr/>
          <p:nvPr/>
        </p:nvGrpSpPr>
        <p:grpSpPr>
          <a:xfrm>
            <a:off x="2469045" y="2030012"/>
            <a:ext cx="7253909" cy="3425003"/>
            <a:chOff x="2469049" y="2537279"/>
            <a:chExt cx="7253909" cy="4423125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77178C71-EBB6-426E-B226-10A189FBC989}"/>
                </a:ext>
              </a:extLst>
            </p:cNvPr>
            <p:cNvSpPr txBox="1"/>
            <p:nvPr/>
          </p:nvSpPr>
          <p:spPr>
            <a:xfrm>
              <a:off x="6357934" y="5728249"/>
              <a:ext cx="3365024" cy="12321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chemeClr val="bg1"/>
                  </a:solidFill>
                </a:rPr>
                <a:t>2016316008 </a:t>
              </a:r>
              <a:r>
                <a:rPr lang="ko-KR" altLang="en-US" sz="2800" dirty="0">
                  <a:solidFill>
                    <a:schemeClr val="bg1"/>
                  </a:solidFill>
                </a:rPr>
                <a:t>김지현</a:t>
              </a:r>
              <a:endParaRPr lang="en-US" altLang="ko-KR" sz="2800" dirty="0">
                <a:solidFill>
                  <a:schemeClr val="bg1"/>
                </a:solidFill>
              </a:endParaRPr>
            </a:p>
            <a:p>
              <a:pPr algn="ctr"/>
              <a:r>
                <a:rPr lang="en-US" altLang="ko-KR" sz="2800" dirty="0">
                  <a:solidFill>
                    <a:schemeClr val="bg1"/>
                  </a:solidFill>
                </a:rPr>
                <a:t>2016301005 </a:t>
              </a:r>
              <a:r>
                <a:rPr lang="ko-KR" altLang="en-US" sz="2800" dirty="0">
                  <a:solidFill>
                    <a:schemeClr val="bg1"/>
                  </a:solidFill>
                </a:rPr>
                <a:t>권민선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AA22A71-41D0-496C-964C-0175C6758C97}"/>
                </a:ext>
              </a:extLst>
            </p:cNvPr>
            <p:cNvSpPr txBox="1"/>
            <p:nvPr/>
          </p:nvSpPr>
          <p:spPr>
            <a:xfrm>
              <a:off x="2469049" y="2537279"/>
              <a:ext cx="7253909" cy="14308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66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기말고사 프로젝트</a:t>
              </a:r>
            </a:p>
          </p:txBody>
        </p:sp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id="{570B878F-DB9C-42AC-AAF6-852B28DD54D3}"/>
              </a:ext>
            </a:extLst>
          </p:cNvPr>
          <p:cNvSpPr/>
          <p:nvPr/>
        </p:nvSpPr>
        <p:spPr>
          <a:xfrm>
            <a:off x="386080" y="355600"/>
            <a:ext cx="1280160" cy="1280160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9111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0CBBDACB-0C52-458D-A6E9-9D4D09DD8D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6" b="781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6CB478BC-23FB-4EA9-8F28-CDE4FF7C7CD1}"/>
              </a:ext>
            </a:extLst>
          </p:cNvPr>
          <p:cNvGrpSpPr/>
          <p:nvPr/>
        </p:nvGrpSpPr>
        <p:grpSpPr>
          <a:xfrm>
            <a:off x="426720" y="3465512"/>
            <a:ext cx="5669280" cy="3001327"/>
            <a:chOff x="426720" y="3465512"/>
            <a:chExt cx="5669280" cy="3001327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FE28A37-4667-4ABC-99F2-A39EA9EF68F0}"/>
                </a:ext>
              </a:extLst>
            </p:cNvPr>
            <p:cNvSpPr/>
            <p:nvPr/>
          </p:nvSpPr>
          <p:spPr>
            <a:xfrm>
              <a:off x="426720" y="3465512"/>
              <a:ext cx="5669280" cy="3001327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667BF3E3-F42F-4761-8D39-E67912A52438}"/>
                </a:ext>
              </a:extLst>
            </p:cNvPr>
            <p:cNvGrpSpPr/>
            <p:nvPr/>
          </p:nvGrpSpPr>
          <p:grpSpPr>
            <a:xfrm>
              <a:off x="657910" y="3708260"/>
              <a:ext cx="4193731" cy="2092880"/>
              <a:chOff x="2700072" y="2021840"/>
              <a:chExt cx="5710492" cy="2849820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7C2DF40-F059-4C5A-845B-22A41B693565}"/>
                  </a:ext>
                </a:extLst>
              </p:cNvPr>
              <p:cNvSpPr txBox="1"/>
              <p:nvPr/>
            </p:nvSpPr>
            <p:spPr>
              <a:xfrm>
                <a:off x="2700072" y="2021840"/>
                <a:ext cx="1881982" cy="7124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800" b="1" dirty="0">
                    <a:solidFill>
                      <a:schemeClr val="bg1"/>
                    </a:solidFill>
                  </a:rPr>
                  <a:t>Part 4, </a:t>
                </a:r>
                <a:endParaRPr lang="ko-KR" altLang="en-US" sz="2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D567853-BF0A-4002-9700-20541149E58E}"/>
                  </a:ext>
                </a:extLst>
              </p:cNvPr>
              <p:cNvSpPr txBox="1"/>
              <p:nvPr/>
            </p:nvSpPr>
            <p:spPr>
              <a:xfrm>
                <a:off x="3378852" y="2734295"/>
                <a:ext cx="5031712" cy="21373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4800" b="1" dirty="0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데이터 준비 </a:t>
                </a:r>
                <a:endParaRPr lang="en-US" altLang="ko-KR" sz="48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  <a:p>
                <a:r>
                  <a:rPr lang="ko-KR" altLang="en-US" sz="4800" b="1" dirty="0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및 탐색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466445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4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48793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준비 및 탐색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4E5C1123-7252-49CA-BC66-0303D43B506F}"/>
              </a:ext>
            </a:extLst>
          </p:cNvPr>
          <p:cNvGrpSpPr/>
          <p:nvPr/>
        </p:nvGrpSpPr>
        <p:grpSpPr>
          <a:xfrm>
            <a:off x="675640" y="1453051"/>
            <a:ext cx="3591561" cy="738323"/>
            <a:chOff x="6380480" y="2269037"/>
            <a:chExt cx="3591561" cy="738323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6AEE38D-6CC7-41A2-B4AC-E22B635E630B}"/>
                </a:ext>
              </a:extLst>
            </p:cNvPr>
            <p:cNvSpPr txBox="1"/>
            <p:nvPr/>
          </p:nvSpPr>
          <p:spPr>
            <a:xfrm flipH="1">
              <a:off x="6380480" y="2269037"/>
              <a:ext cx="359156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b="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정수 인코딩</a:t>
              </a:r>
            </a:p>
          </p:txBody>
        </p: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08C422D0-4EF4-4D16-9138-D7D4D0A7A56F}"/>
                </a:ext>
              </a:extLst>
            </p:cNvPr>
            <p:cNvCxnSpPr/>
            <p:nvPr/>
          </p:nvCxnSpPr>
          <p:spPr>
            <a:xfrm>
              <a:off x="6454140" y="3007360"/>
              <a:ext cx="734061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88A82F97-1259-4498-B71B-A8751C08A5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257" t="32905" r="21422" b="35902"/>
          <a:stretch/>
        </p:blipFill>
        <p:spPr>
          <a:xfrm>
            <a:off x="675640" y="2453960"/>
            <a:ext cx="8873184" cy="2814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7501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4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48793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준비 및 탐색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4E5C1123-7252-49CA-BC66-0303D43B506F}"/>
              </a:ext>
            </a:extLst>
          </p:cNvPr>
          <p:cNvGrpSpPr/>
          <p:nvPr/>
        </p:nvGrpSpPr>
        <p:grpSpPr>
          <a:xfrm>
            <a:off x="675640" y="1453051"/>
            <a:ext cx="3591561" cy="738323"/>
            <a:chOff x="6380480" y="2269037"/>
            <a:chExt cx="3591561" cy="738323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6AEE38D-6CC7-41A2-B4AC-E22B635E630B}"/>
                </a:ext>
              </a:extLst>
            </p:cNvPr>
            <p:cNvSpPr txBox="1"/>
            <p:nvPr/>
          </p:nvSpPr>
          <p:spPr>
            <a:xfrm flipH="1">
              <a:off x="6380480" y="2269037"/>
              <a:ext cx="359156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b="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원</a:t>
              </a:r>
              <a:r>
                <a:rPr lang="en-US" altLang="ko-KR" sz="2800" b="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–</a:t>
              </a:r>
              <a:r>
                <a:rPr lang="ko-KR" altLang="en-US" sz="2800" b="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핫 인코딩</a:t>
              </a:r>
            </a:p>
          </p:txBody>
        </p: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08C422D0-4EF4-4D16-9138-D7D4D0A7A56F}"/>
                </a:ext>
              </a:extLst>
            </p:cNvPr>
            <p:cNvCxnSpPr/>
            <p:nvPr/>
          </p:nvCxnSpPr>
          <p:spPr>
            <a:xfrm>
              <a:off x="6454140" y="3007360"/>
              <a:ext cx="734061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1AC18E0A-2887-4B0A-96FC-C490E6036E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537" t="41468" r="21215" b="48991"/>
          <a:stretch/>
        </p:blipFill>
        <p:spPr>
          <a:xfrm>
            <a:off x="584200" y="2453960"/>
            <a:ext cx="9169820" cy="85966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E874604-3665-4C91-A60B-12BD7B71526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670" t="46850" r="21560" b="47854"/>
          <a:stretch/>
        </p:blipFill>
        <p:spPr>
          <a:xfrm>
            <a:off x="749300" y="4792227"/>
            <a:ext cx="9618094" cy="523179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2B7F5551-1F27-4C82-851D-40631F3BEED6}"/>
              </a:ext>
            </a:extLst>
          </p:cNvPr>
          <p:cNvGrpSpPr/>
          <p:nvPr/>
        </p:nvGrpSpPr>
        <p:grpSpPr>
          <a:xfrm>
            <a:off x="675640" y="3773378"/>
            <a:ext cx="3591561" cy="738323"/>
            <a:chOff x="6380480" y="2269037"/>
            <a:chExt cx="3591561" cy="738323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5394E6B-7AEE-4FD7-8F27-F0CD56230063}"/>
                </a:ext>
              </a:extLst>
            </p:cNvPr>
            <p:cNvSpPr txBox="1"/>
            <p:nvPr/>
          </p:nvSpPr>
          <p:spPr>
            <a:xfrm flipH="1">
              <a:off x="6380480" y="2269037"/>
              <a:ext cx="359156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b="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데이터 분리</a:t>
              </a:r>
            </a:p>
          </p:txBody>
        </p: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1030F627-7367-4935-9108-421B60937537}"/>
                </a:ext>
              </a:extLst>
            </p:cNvPr>
            <p:cNvCxnSpPr/>
            <p:nvPr/>
          </p:nvCxnSpPr>
          <p:spPr>
            <a:xfrm>
              <a:off x="6454140" y="3007360"/>
              <a:ext cx="734061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595269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BE1BE377-926E-4FEE-AD02-3004BC883F6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12573344-11B8-4428-8B24-64429C357BD1}"/>
              </a:ext>
            </a:extLst>
          </p:cNvPr>
          <p:cNvGrpSpPr/>
          <p:nvPr/>
        </p:nvGrpSpPr>
        <p:grpSpPr>
          <a:xfrm>
            <a:off x="426720" y="3465512"/>
            <a:ext cx="5669280" cy="3001327"/>
            <a:chOff x="426720" y="3465512"/>
            <a:chExt cx="5669280" cy="3001327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A872F4B2-3965-4BA5-88D5-AB710EECCD10}"/>
                </a:ext>
              </a:extLst>
            </p:cNvPr>
            <p:cNvSpPr/>
            <p:nvPr/>
          </p:nvSpPr>
          <p:spPr>
            <a:xfrm>
              <a:off x="426720" y="3465512"/>
              <a:ext cx="5669280" cy="3001327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849A04B8-B31A-4DF2-BF99-26783BC0A85D}"/>
                </a:ext>
              </a:extLst>
            </p:cNvPr>
            <p:cNvGrpSpPr/>
            <p:nvPr/>
          </p:nvGrpSpPr>
          <p:grpSpPr>
            <a:xfrm>
              <a:off x="657911" y="3708260"/>
              <a:ext cx="4501506" cy="1354217"/>
              <a:chOff x="2700072" y="2021840"/>
              <a:chExt cx="6129581" cy="1844002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49C66CA-FC18-4A73-AA6D-20A2EC96985F}"/>
                  </a:ext>
                </a:extLst>
              </p:cNvPr>
              <p:cNvSpPr txBox="1"/>
              <p:nvPr/>
            </p:nvSpPr>
            <p:spPr>
              <a:xfrm>
                <a:off x="2700072" y="2021840"/>
                <a:ext cx="1881982" cy="7124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800" b="1" dirty="0">
                    <a:solidFill>
                      <a:schemeClr val="bg1"/>
                    </a:solidFill>
                  </a:rPr>
                  <a:t>Part 5, </a:t>
                </a:r>
                <a:endParaRPr lang="ko-KR" altLang="en-US" sz="2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5465CA2-3769-4BE9-AA7E-6F04145D7731}"/>
                  </a:ext>
                </a:extLst>
              </p:cNvPr>
              <p:cNvSpPr txBox="1"/>
              <p:nvPr/>
            </p:nvSpPr>
            <p:spPr>
              <a:xfrm>
                <a:off x="2959757" y="2734295"/>
                <a:ext cx="5869896" cy="11315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4800" b="1" dirty="0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분석 모델 구축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536892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5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3764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 모델 구축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4E5C1123-7252-49CA-BC66-0303D43B506F}"/>
              </a:ext>
            </a:extLst>
          </p:cNvPr>
          <p:cNvGrpSpPr/>
          <p:nvPr/>
        </p:nvGrpSpPr>
        <p:grpSpPr>
          <a:xfrm>
            <a:off x="832002" y="1698585"/>
            <a:ext cx="3591561" cy="738323"/>
            <a:chOff x="6380480" y="2269037"/>
            <a:chExt cx="3591561" cy="738323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6AEE38D-6CC7-41A2-B4AC-E22B635E630B}"/>
                </a:ext>
              </a:extLst>
            </p:cNvPr>
            <p:cNvSpPr txBox="1"/>
            <p:nvPr/>
          </p:nvSpPr>
          <p:spPr>
            <a:xfrm flipH="1">
              <a:off x="6380480" y="2269037"/>
              <a:ext cx="359156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b="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모델 학습</a:t>
              </a:r>
            </a:p>
          </p:txBody>
        </p: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08C422D0-4EF4-4D16-9138-D7D4D0A7A56F}"/>
                </a:ext>
              </a:extLst>
            </p:cNvPr>
            <p:cNvCxnSpPr/>
            <p:nvPr/>
          </p:nvCxnSpPr>
          <p:spPr>
            <a:xfrm>
              <a:off x="6454140" y="3007360"/>
              <a:ext cx="734061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35EC6DF5-5419-4AAB-9DB9-E533C225EC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250" t="32397" r="55395" b="45731"/>
          <a:stretch/>
        </p:blipFill>
        <p:spPr>
          <a:xfrm>
            <a:off x="905661" y="2652012"/>
            <a:ext cx="7409395" cy="2507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7245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A1C23190-B46E-4AB7-8E27-9977435F78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D33F567D-3CE0-4BE8-8234-E0056CD76665}"/>
              </a:ext>
            </a:extLst>
          </p:cNvPr>
          <p:cNvGrpSpPr/>
          <p:nvPr/>
        </p:nvGrpSpPr>
        <p:grpSpPr>
          <a:xfrm>
            <a:off x="426720" y="3465512"/>
            <a:ext cx="5669280" cy="3001327"/>
            <a:chOff x="426720" y="3465512"/>
            <a:chExt cx="5669280" cy="3001327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7361A73A-42AB-46FF-BC14-6DA74140CD91}"/>
                </a:ext>
              </a:extLst>
            </p:cNvPr>
            <p:cNvSpPr/>
            <p:nvPr/>
          </p:nvSpPr>
          <p:spPr>
            <a:xfrm>
              <a:off x="426720" y="3465512"/>
              <a:ext cx="5669280" cy="3001327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1C1D386F-7E68-4857-BC61-B03FD78A28EE}"/>
                </a:ext>
              </a:extLst>
            </p:cNvPr>
            <p:cNvGrpSpPr/>
            <p:nvPr/>
          </p:nvGrpSpPr>
          <p:grpSpPr>
            <a:xfrm>
              <a:off x="657910" y="3708260"/>
              <a:ext cx="1656741" cy="1354217"/>
              <a:chOff x="2700072" y="2021840"/>
              <a:chExt cx="2255941" cy="1844002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270789B-7660-486B-8AC0-07D2A217057B}"/>
                  </a:ext>
                </a:extLst>
              </p:cNvPr>
              <p:cNvSpPr txBox="1"/>
              <p:nvPr/>
            </p:nvSpPr>
            <p:spPr>
              <a:xfrm>
                <a:off x="2700072" y="2021840"/>
                <a:ext cx="1881982" cy="7124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800" b="1" dirty="0">
                    <a:solidFill>
                      <a:schemeClr val="bg1"/>
                    </a:solidFill>
                  </a:rPr>
                  <a:t>Part 6, </a:t>
                </a:r>
                <a:endParaRPr lang="ko-KR" altLang="en-US" sz="2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FDD23EF-9178-4DE6-AE51-40664BDCBCFD}"/>
                  </a:ext>
                </a:extLst>
              </p:cNvPr>
              <p:cNvSpPr txBox="1"/>
              <p:nvPr/>
            </p:nvSpPr>
            <p:spPr>
              <a:xfrm>
                <a:off x="3028194" y="2734295"/>
                <a:ext cx="1927819" cy="11315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4800" b="1" dirty="0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결과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911257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6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3764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결과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39C5328-4067-475B-A276-9AB5F08750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110" t="25443" r="51973" b="51071"/>
          <a:stretch/>
        </p:blipFill>
        <p:spPr>
          <a:xfrm>
            <a:off x="1005840" y="1586358"/>
            <a:ext cx="3984868" cy="251668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9A029A7-8FF3-4A21-903B-80EDA19C98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523" t="73761" r="54656" b="9481"/>
          <a:stretch/>
        </p:blipFill>
        <p:spPr>
          <a:xfrm>
            <a:off x="1269032" y="4138374"/>
            <a:ext cx="3659819" cy="193588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18A2B20-2941-43C0-8B15-2320F38BBC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454" t="21188" r="52041" b="54862"/>
          <a:stretch/>
        </p:blipFill>
        <p:spPr>
          <a:xfrm>
            <a:off x="6451229" y="1578745"/>
            <a:ext cx="3842063" cy="252429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029669A-6E4B-42F2-BE8E-0508BE00D5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455" t="73762" r="54036" b="9481"/>
          <a:stretch/>
        </p:blipFill>
        <p:spPr>
          <a:xfrm>
            <a:off x="6633473" y="4145989"/>
            <a:ext cx="3659819" cy="1863882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8A47017F-64B7-4C14-A3C5-22BBC1A3BB6B}"/>
              </a:ext>
            </a:extLst>
          </p:cNvPr>
          <p:cNvGrpSpPr/>
          <p:nvPr/>
        </p:nvGrpSpPr>
        <p:grpSpPr>
          <a:xfrm>
            <a:off x="1337290" y="1087955"/>
            <a:ext cx="3591561" cy="421139"/>
            <a:chOff x="6380480" y="2269037"/>
            <a:chExt cx="3591561" cy="738323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D83AE20-98DD-419B-B535-81CBC3486EAB}"/>
                </a:ext>
              </a:extLst>
            </p:cNvPr>
            <p:cNvSpPr txBox="1"/>
            <p:nvPr/>
          </p:nvSpPr>
          <p:spPr>
            <a:xfrm flipH="1">
              <a:off x="6380480" y="2269037"/>
              <a:ext cx="3591561" cy="7014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전체 웹툰 키워드</a:t>
              </a:r>
            </a:p>
          </p:txBody>
        </p: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79447B1E-E995-46F9-AA9A-E6EB1C62283A}"/>
                </a:ext>
              </a:extLst>
            </p:cNvPr>
            <p:cNvCxnSpPr/>
            <p:nvPr/>
          </p:nvCxnSpPr>
          <p:spPr>
            <a:xfrm>
              <a:off x="6454140" y="3007360"/>
              <a:ext cx="734061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C5DEC034-710B-48B1-B88D-325406B3B635}"/>
              </a:ext>
            </a:extLst>
          </p:cNvPr>
          <p:cNvGrpSpPr/>
          <p:nvPr/>
        </p:nvGrpSpPr>
        <p:grpSpPr>
          <a:xfrm>
            <a:off x="6783143" y="1087955"/>
            <a:ext cx="3591561" cy="421139"/>
            <a:chOff x="6380480" y="2269037"/>
            <a:chExt cx="3591561" cy="738323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919445A-6502-4032-85D5-75343619F735}"/>
                </a:ext>
              </a:extLst>
            </p:cNvPr>
            <p:cNvSpPr txBox="1"/>
            <p:nvPr/>
          </p:nvSpPr>
          <p:spPr>
            <a:xfrm flipH="1">
              <a:off x="6380480" y="2269037"/>
              <a:ext cx="3591561" cy="7014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지정 웹툰 키워드</a:t>
              </a:r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8DDE6D6D-6D5C-463F-A205-40E53634BB49}"/>
                </a:ext>
              </a:extLst>
            </p:cNvPr>
            <p:cNvCxnSpPr/>
            <p:nvPr/>
          </p:nvCxnSpPr>
          <p:spPr>
            <a:xfrm>
              <a:off x="6454140" y="3007360"/>
              <a:ext cx="734061" cy="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134907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FB253996-9806-40AB-89EA-69B28BD22D4E}"/>
              </a:ext>
            </a:extLst>
          </p:cNvPr>
          <p:cNvSpPr/>
          <p:nvPr/>
        </p:nvSpPr>
        <p:spPr>
          <a:xfrm>
            <a:off x="426720" y="411480"/>
            <a:ext cx="11328400" cy="6055360"/>
          </a:xfrm>
          <a:prstGeom prst="rect">
            <a:avLst/>
          </a:prstGeom>
          <a:solidFill>
            <a:schemeClr val="accent1">
              <a:alpha val="9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845643F-20C1-4F46-A6F5-B1AF67DE2139}"/>
              </a:ext>
            </a:extLst>
          </p:cNvPr>
          <p:cNvGrpSpPr/>
          <p:nvPr/>
        </p:nvGrpSpPr>
        <p:grpSpPr>
          <a:xfrm>
            <a:off x="2801668" y="2448420"/>
            <a:ext cx="6588663" cy="1961158"/>
            <a:chOff x="2700072" y="2021840"/>
            <a:chExt cx="6588663" cy="196115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7E11296-29DB-4C93-ABB1-179A9F33DBFD}"/>
                </a:ext>
              </a:extLst>
            </p:cNvPr>
            <p:cNvSpPr txBox="1"/>
            <p:nvPr/>
          </p:nvSpPr>
          <p:spPr>
            <a:xfrm>
              <a:off x="5147663" y="2021840"/>
              <a:ext cx="189667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4000" b="1" dirty="0">
                  <a:solidFill>
                    <a:schemeClr val="bg1"/>
                  </a:solidFill>
                </a:rPr>
                <a:t>Part 3, </a:t>
              </a:r>
              <a:endParaRPr lang="ko-KR" altLang="en-US" sz="4000" b="1" dirty="0">
                <a:solidFill>
                  <a:schemeClr val="bg1"/>
                </a:solidFill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864ECFB-1EF9-4779-8242-1790A92FF205}"/>
                </a:ext>
              </a:extLst>
            </p:cNvPr>
            <p:cNvSpPr txBox="1"/>
            <p:nvPr/>
          </p:nvSpPr>
          <p:spPr>
            <a:xfrm>
              <a:off x="2700072" y="2875002"/>
              <a:ext cx="6588663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66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제목을 입력하세요</a:t>
              </a:r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47F6F37C-8CB6-4340-AAE3-7F56768B368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04" b="2567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658A2A9E-7355-40C4-BDAE-5AF9E61A13E6}"/>
              </a:ext>
            </a:extLst>
          </p:cNvPr>
          <p:cNvGrpSpPr/>
          <p:nvPr/>
        </p:nvGrpSpPr>
        <p:grpSpPr>
          <a:xfrm>
            <a:off x="333737" y="3465512"/>
            <a:ext cx="5762263" cy="3001327"/>
            <a:chOff x="333737" y="3465512"/>
            <a:chExt cx="5762263" cy="3001327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6968AB62-225B-4817-8982-7DDF7A2D35CC}"/>
                </a:ext>
              </a:extLst>
            </p:cNvPr>
            <p:cNvSpPr/>
            <p:nvPr/>
          </p:nvSpPr>
          <p:spPr>
            <a:xfrm>
              <a:off x="426720" y="3465512"/>
              <a:ext cx="5669280" cy="3001327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9DB4A4E2-6164-452F-ADD7-C900239DD1AC}"/>
                </a:ext>
              </a:extLst>
            </p:cNvPr>
            <p:cNvGrpSpPr/>
            <p:nvPr/>
          </p:nvGrpSpPr>
          <p:grpSpPr>
            <a:xfrm>
              <a:off x="333737" y="3708260"/>
              <a:ext cx="5541903" cy="1314450"/>
              <a:chOff x="2258653" y="2021840"/>
              <a:chExt cx="7546262" cy="1789852"/>
            </a:xfrm>
          </p:grpSpPr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5A3F701-CD23-4A5F-ACE8-71F44626C8F7}"/>
                  </a:ext>
                </a:extLst>
              </p:cNvPr>
              <p:cNvSpPr txBox="1"/>
              <p:nvPr/>
            </p:nvSpPr>
            <p:spPr>
              <a:xfrm>
                <a:off x="2700072" y="2021840"/>
                <a:ext cx="1881982" cy="7124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800" b="1" dirty="0">
                    <a:solidFill>
                      <a:schemeClr val="bg1"/>
                    </a:solidFill>
                  </a:rPr>
                  <a:t>Part 7, </a:t>
                </a:r>
                <a:endParaRPr lang="ko-KR" altLang="en-US" sz="2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9AE27E0-26D3-422D-AC5A-D2CE4D4C2F25}"/>
                  </a:ext>
                </a:extLst>
              </p:cNvPr>
              <p:cNvSpPr txBox="1"/>
              <p:nvPr/>
            </p:nvSpPr>
            <p:spPr>
              <a:xfrm>
                <a:off x="2258653" y="2680145"/>
                <a:ext cx="7546262" cy="11315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4800" b="1" dirty="0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프로젝트 핵심 사항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83832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7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42125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 핵심 사항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7435D685-E857-412B-B329-3CB891BFC18D}"/>
              </a:ext>
            </a:extLst>
          </p:cNvPr>
          <p:cNvGrpSpPr/>
          <p:nvPr/>
        </p:nvGrpSpPr>
        <p:grpSpPr>
          <a:xfrm>
            <a:off x="1577400" y="1564640"/>
            <a:ext cx="9037200" cy="1155694"/>
            <a:chOff x="1186299" y="1595120"/>
            <a:chExt cx="9037200" cy="1155694"/>
          </a:xfrm>
          <a:solidFill>
            <a:schemeClr val="accent1"/>
          </a:solidFill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C2BCD124-DCF0-4202-978A-108DDA10279A}"/>
                </a:ext>
              </a:extLst>
            </p:cNvPr>
            <p:cNvSpPr/>
            <p:nvPr/>
          </p:nvSpPr>
          <p:spPr>
            <a:xfrm>
              <a:off x="1186299" y="1595120"/>
              <a:ext cx="1155694" cy="115569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5764881C-1A3A-43E0-BF55-E4D9B160C388}"/>
                </a:ext>
              </a:extLst>
            </p:cNvPr>
            <p:cNvSpPr/>
            <p:nvPr/>
          </p:nvSpPr>
          <p:spPr>
            <a:xfrm>
              <a:off x="2570598" y="1595120"/>
              <a:ext cx="7652901" cy="115569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D041B92-B5B8-49CA-A106-DC0C14C31D32}"/>
                </a:ext>
              </a:extLst>
            </p:cNvPr>
            <p:cNvSpPr txBox="1"/>
            <p:nvPr/>
          </p:nvSpPr>
          <p:spPr>
            <a:xfrm>
              <a:off x="1500291" y="1757468"/>
              <a:ext cx="527710" cy="83099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4800" b="1" dirty="0">
                  <a:solidFill>
                    <a:schemeClr val="bg1"/>
                  </a:solidFill>
                </a:rPr>
                <a:t>1</a:t>
              </a:r>
              <a:endParaRPr lang="ko-KR" altLang="en-US" sz="4800" b="1" dirty="0">
                <a:solidFill>
                  <a:schemeClr val="bg1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BF63BFD-8055-4554-A9B6-1863C0822462}"/>
                </a:ext>
              </a:extLst>
            </p:cNvPr>
            <p:cNvSpPr txBox="1"/>
            <p:nvPr/>
          </p:nvSpPr>
          <p:spPr>
            <a:xfrm>
              <a:off x="2908300" y="1849800"/>
              <a:ext cx="3116559" cy="646331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ko-KR" altLang="en-US" sz="36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데이터 </a:t>
              </a:r>
              <a:r>
                <a:rPr lang="ko-KR" altLang="en-US" sz="3600" dirty="0" err="1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크롤링</a:t>
              </a:r>
              <a:endParaRPr lang="ko-KR" altLang="en-US" sz="36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C1EFD358-B8A4-4BD6-841A-059043C1E70D}"/>
              </a:ext>
            </a:extLst>
          </p:cNvPr>
          <p:cNvGrpSpPr/>
          <p:nvPr/>
        </p:nvGrpSpPr>
        <p:grpSpPr>
          <a:xfrm>
            <a:off x="1577400" y="3145793"/>
            <a:ext cx="9037200" cy="1155694"/>
            <a:chOff x="1186299" y="1595120"/>
            <a:chExt cx="9037200" cy="1155694"/>
          </a:xfrm>
          <a:solidFill>
            <a:schemeClr val="accent1"/>
          </a:solidFill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2AA8E27F-56A2-405A-8799-0E398AB4D89E}"/>
                </a:ext>
              </a:extLst>
            </p:cNvPr>
            <p:cNvSpPr/>
            <p:nvPr/>
          </p:nvSpPr>
          <p:spPr>
            <a:xfrm>
              <a:off x="1186299" y="1595120"/>
              <a:ext cx="1155694" cy="115569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D0AA8CD0-A394-4273-B961-404A536E487A}"/>
                </a:ext>
              </a:extLst>
            </p:cNvPr>
            <p:cNvSpPr/>
            <p:nvPr/>
          </p:nvSpPr>
          <p:spPr>
            <a:xfrm>
              <a:off x="2570598" y="1595120"/>
              <a:ext cx="7652901" cy="115569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CA1EA45A-979E-430B-8841-BC99F2AA4C32}"/>
                </a:ext>
              </a:extLst>
            </p:cNvPr>
            <p:cNvSpPr txBox="1"/>
            <p:nvPr/>
          </p:nvSpPr>
          <p:spPr>
            <a:xfrm>
              <a:off x="1500291" y="1757468"/>
              <a:ext cx="527710" cy="83099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4800" b="1" dirty="0">
                  <a:solidFill>
                    <a:schemeClr val="bg1"/>
                  </a:solidFill>
                </a:rPr>
                <a:t>2</a:t>
              </a:r>
              <a:endParaRPr lang="ko-KR" altLang="en-US" sz="4800" b="1" dirty="0">
                <a:solidFill>
                  <a:schemeClr val="bg1"/>
                </a:solidFill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49281490-00FE-404E-BBE9-74CACC897D89}"/>
                </a:ext>
              </a:extLst>
            </p:cNvPr>
            <p:cNvSpPr txBox="1"/>
            <p:nvPr/>
          </p:nvSpPr>
          <p:spPr>
            <a:xfrm>
              <a:off x="2908300" y="1849800"/>
              <a:ext cx="4201791" cy="646331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ko-KR" altLang="en-US" sz="36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많은 데이터 </a:t>
              </a:r>
              <a:r>
                <a:rPr lang="ko-KR" altLang="en-US" sz="3600" dirty="0" err="1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라벨링</a:t>
              </a:r>
              <a:endParaRPr lang="ko-KR" altLang="en-US" sz="36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702B3A1E-6D2B-43C2-AB2A-F668445CAB90}"/>
              </a:ext>
            </a:extLst>
          </p:cNvPr>
          <p:cNvGrpSpPr/>
          <p:nvPr/>
        </p:nvGrpSpPr>
        <p:grpSpPr>
          <a:xfrm>
            <a:off x="1574800" y="4726946"/>
            <a:ext cx="9037200" cy="1155694"/>
            <a:chOff x="1186299" y="1595120"/>
            <a:chExt cx="9037200" cy="1155694"/>
          </a:xfrm>
          <a:solidFill>
            <a:schemeClr val="accent1"/>
          </a:solidFill>
        </p:grpSpPr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25161D64-3D31-4BA2-A913-518C5B6180F6}"/>
                </a:ext>
              </a:extLst>
            </p:cNvPr>
            <p:cNvSpPr/>
            <p:nvPr/>
          </p:nvSpPr>
          <p:spPr>
            <a:xfrm>
              <a:off x="1186299" y="1595120"/>
              <a:ext cx="1155694" cy="115569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C9B960B7-5686-4D73-9E83-FB36DC1E8D59}"/>
                </a:ext>
              </a:extLst>
            </p:cNvPr>
            <p:cNvSpPr/>
            <p:nvPr/>
          </p:nvSpPr>
          <p:spPr>
            <a:xfrm>
              <a:off x="2570598" y="1595120"/>
              <a:ext cx="7652901" cy="115569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A63694E6-E242-4149-B5A7-6CF78B4B294C}"/>
                </a:ext>
              </a:extLst>
            </p:cNvPr>
            <p:cNvSpPr txBox="1"/>
            <p:nvPr/>
          </p:nvSpPr>
          <p:spPr>
            <a:xfrm>
              <a:off x="1500291" y="1757468"/>
              <a:ext cx="527710" cy="83099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4800" b="1" dirty="0">
                  <a:solidFill>
                    <a:schemeClr val="bg1"/>
                  </a:solidFill>
                </a:rPr>
                <a:t>3</a:t>
              </a:r>
              <a:endParaRPr lang="ko-KR" altLang="en-US" sz="4800" b="1" dirty="0">
                <a:solidFill>
                  <a:schemeClr val="bg1"/>
                </a:solidFill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7110C438-90E3-427E-AA9E-61BCFFF35AEA}"/>
                </a:ext>
              </a:extLst>
            </p:cNvPr>
            <p:cNvSpPr txBox="1"/>
            <p:nvPr/>
          </p:nvSpPr>
          <p:spPr>
            <a:xfrm>
              <a:off x="2908300" y="1849800"/>
              <a:ext cx="4363695" cy="646331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ko-KR" altLang="en-US" sz="36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다중 분류 모델 구축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706003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7A1C2068-3AD0-4EE5-BC23-119BDD85EC4D}"/>
              </a:ext>
            </a:extLst>
          </p:cNvPr>
          <p:cNvGrpSpPr/>
          <p:nvPr/>
        </p:nvGrpSpPr>
        <p:grpSpPr>
          <a:xfrm>
            <a:off x="868680" y="2192020"/>
            <a:ext cx="10454640" cy="2473960"/>
            <a:chOff x="868680" y="2192020"/>
            <a:chExt cx="10454640" cy="2473960"/>
          </a:xfrm>
        </p:grpSpPr>
        <p:sp>
          <p:nvSpPr>
            <p:cNvPr id="2" name="양쪽 대괄호 1">
              <a:extLst>
                <a:ext uri="{FF2B5EF4-FFF2-40B4-BE49-F238E27FC236}">
                  <a16:creationId xmlns:a16="http://schemas.microsoft.com/office/drawing/2014/main" id="{53DFF27B-300D-4596-BBA5-E7B54BF8696E}"/>
                </a:ext>
              </a:extLst>
            </p:cNvPr>
            <p:cNvSpPr/>
            <p:nvPr/>
          </p:nvSpPr>
          <p:spPr>
            <a:xfrm>
              <a:off x="868680" y="2192020"/>
              <a:ext cx="10454640" cy="2473960"/>
            </a:xfrm>
            <a:prstGeom prst="bracketPair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906EB17-26C3-403C-B59F-E934475D8785}"/>
                </a:ext>
              </a:extLst>
            </p:cNvPr>
            <p:cNvSpPr txBox="1"/>
            <p:nvPr/>
          </p:nvSpPr>
          <p:spPr>
            <a:xfrm>
              <a:off x="2712705" y="2921168"/>
              <a:ext cx="676659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6000" dirty="0">
                  <a:solidFill>
                    <a:schemeClr val="bg1"/>
                  </a:solidFill>
                </a:rPr>
                <a:t>프로젝트 자체 평가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712459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D0368D86-12DE-4DDD-8265-3E0BC9A2792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61" b="786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C9967D65-E830-493F-9D2A-BA47294DF3C8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40B3F64-DCEA-48CE-A438-6DC0462E16DD}"/>
              </a:ext>
            </a:extLst>
          </p:cNvPr>
          <p:cNvSpPr/>
          <p:nvPr/>
        </p:nvSpPr>
        <p:spPr>
          <a:xfrm>
            <a:off x="386080" y="355600"/>
            <a:ext cx="1280160" cy="1280160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F39C14-DAA4-4C3C-A0D8-AAD40B4FC90A}"/>
              </a:ext>
            </a:extLst>
          </p:cNvPr>
          <p:cNvSpPr txBox="1"/>
          <p:nvPr/>
        </p:nvSpPr>
        <p:spPr>
          <a:xfrm flipH="1">
            <a:off x="1976119" y="1225788"/>
            <a:ext cx="31750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A table of Contents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6670B0-6CD4-447D-8E59-968951E3F521}"/>
              </a:ext>
            </a:extLst>
          </p:cNvPr>
          <p:cNvSpPr txBox="1"/>
          <p:nvPr/>
        </p:nvSpPr>
        <p:spPr>
          <a:xfrm flipH="1">
            <a:off x="1976118" y="382062"/>
            <a:ext cx="31750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목차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868A564-5C93-444C-9BB7-66C25FFD4D94}"/>
              </a:ext>
            </a:extLst>
          </p:cNvPr>
          <p:cNvGrpSpPr/>
          <p:nvPr/>
        </p:nvGrpSpPr>
        <p:grpSpPr>
          <a:xfrm>
            <a:off x="1191929" y="2525186"/>
            <a:ext cx="3609001" cy="523220"/>
            <a:chOff x="1191929" y="2733040"/>
            <a:chExt cx="3609001" cy="52322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5B1ABA3-7F9C-4EAF-A909-EDBE8DD7EEB9}"/>
                </a:ext>
              </a:extLst>
            </p:cNvPr>
            <p:cNvSpPr txBox="1"/>
            <p:nvPr/>
          </p:nvSpPr>
          <p:spPr>
            <a:xfrm>
              <a:off x="1191929" y="2733040"/>
              <a:ext cx="78418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</a:rPr>
                <a:t>#1, </a:t>
              </a:r>
              <a:endParaRPr lang="ko-KR" altLang="en-US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EC64467-7DB3-4E18-9C95-D9A65B2E35BB}"/>
                </a:ext>
              </a:extLst>
            </p:cNvPr>
            <p:cNvSpPr txBox="1"/>
            <p:nvPr/>
          </p:nvSpPr>
          <p:spPr>
            <a:xfrm>
              <a:off x="1976118" y="2733040"/>
              <a:ext cx="282481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팀원의 역할분담</a:t>
              </a: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8DBDC3F1-5C57-49E7-92D1-035A63CFD9BA}"/>
              </a:ext>
            </a:extLst>
          </p:cNvPr>
          <p:cNvGrpSpPr/>
          <p:nvPr/>
        </p:nvGrpSpPr>
        <p:grpSpPr>
          <a:xfrm>
            <a:off x="1191929" y="3515806"/>
            <a:ext cx="3249929" cy="523220"/>
            <a:chOff x="1191929" y="2733040"/>
            <a:chExt cx="3249929" cy="523220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9C98ED1-F442-4E67-8FC9-E511EE5540F0}"/>
                </a:ext>
              </a:extLst>
            </p:cNvPr>
            <p:cNvSpPr txBox="1"/>
            <p:nvPr/>
          </p:nvSpPr>
          <p:spPr>
            <a:xfrm>
              <a:off x="1191929" y="2733040"/>
              <a:ext cx="78418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</a:rPr>
                <a:t>#2, </a:t>
              </a:r>
              <a:endParaRPr lang="ko-KR" altLang="en-US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2E4DEFE-BC42-48FF-848C-EF9A07A773CF}"/>
                </a:ext>
              </a:extLst>
            </p:cNvPr>
            <p:cNvSpPr txBox="1"/>
            <p:nvPr/>
          </p:nvSpPr>
          <p:spPr>
            <a:xfrm>
              <a:off x="1976118" y="2733040"/>
              <a:ext cx="246574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프로젝트 개요</a:t>
              </a: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44386302-EFFB-449D-9B3B-63EE40C74081}"/>
              </a:ext>
            </a:extLst>
          </p:cNvPr>
          <p:cNvGrpSpPr/>
          <p:nvPr/>
        </p:nvGrpSpPr>
        <p:grpSpPr>
          <a:xfrm>
            <a:off x="1191929" y="4506426"/>
            <a:ext cx="2890856" cy="523220"/>
            <a:chOff x="1191929" y="2733040"/>
            <a:chExt cx="2890856" cy="523220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0A52212-A4CD-4FFE-BD39-A92687D315C3}"/>
                </a:ext>
              </a:extLst>
            </p:cNvPr>
            <p:cNvSpPr txBox="1"/>
            <p:nvPr/>
          </p:nvSpPr>
          <p:spPr>
            <a:xfrm>
              <a:off x="1191929" y="2733040"/>
              <a:ext cx="78418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</a:rPr>
                <a:t>#3, </a:t>
              </a:r>
              <a:endParaRPr lang="ko-KR" altLang="en-US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0F6BE83-40A0-4FE8-B41C-0839AA18DB54}"/>
                </a:ext>
              </a:extLst>
            </p:cNvPr>
            <p:cNvSpPr txBox="1"/>
            <p:nvPr/>
          </p:nvSpPr>
          <p:spPr>
            <a:xfrm>
              <a:off x="1976118" y="2733040"/>
              <a:ext cx="210666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데이터 수집</a:t>
              </a: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6C270C65-C2D4-45CB-B6AD-3B5AFBB8495F}"/>
              </a:ext>
            </a:extLst>
          </p:cNvPr>
          <p:cNvGrpSpPr/>
          <p:nvPr/>
        </p:nvGrpSpPr>
        <p:grpSpPr>
          <a:xfrm>
            <a:off x="1191929" y="5497046"/>
            <a:ext cx="4221348" cy="523220"/>
            <a:chOff x="1191929" y="2733040"/>
            <a:chExt cx="4221348" cy="52322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6463A60-7B21-41D4-8E6A-6554BD39C601}"/>
                </a:ext>
              </a:extLst>
            </p:cNvPr>
            <p:cNvSpPr txBox="1"/>
            <p:nvPr/>
          </p:nvSpPr>
          <p:spPr>
            <a:xfrm>
              <a:off x="1191929" y="2733040"/>
              <a:ext cx="78418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</a:rPr>
                <a:t>#4, </a:t>
              </a:r>
              <a:endParaRPr lang="ko-KR" altLang="en-US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E7B33F9-CE78-4EDE-AF3B-87C905CF040D}"/>
                </a:ext>
              </a:extLst>
            </p:cNvPr>
            <p:cNvSpPr txBox="1"/>
            <p:nvPr/>
          </p:nvSpPr>
          <p:spPr>
            <a:xfrm>
              <a:off x="1976118" y="2733040"/>
              <a:ext cx="343715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데이터 준비 및 탐색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931599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871AAD3-B8B2-4F4F-8FAB-44D5AA4043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AD2D3D4C-34D5-4757-902B-8FD37A08292F}"/>
              </a:ext>
            </a:extLst>
          </p:cNvPr>
          <p:cNvSpPr/>
          <p:nvPr/>
        </p:nvSpPr>
        <p:spPr>
          <a:xfrm>
            <a:off x="1046480" y="2032000"/>
            <a:ext cx="10129520" cy="279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E923CD-8C24-4572-B06D-8B46FA292958}"/>
              </a:ext>
            </a:extLst>
          </p:cNvPr>
          <p:cNvSpPr txBox="1"/>
          <p:nvPr/>
        </p:nvSpPr>
        <p:spPr>
          <a:xfrm>
            <a:off x="2759200" y="3013501"/>
            <a:ext cx="670407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경청해주셔서</a:t>
            </a:r>
            <a:r>
              <a:rPr lang="ko-KR" altLang="en-US" sz="48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감사합니다</a:t>
            </a:r>
            <a:r>
              <a:rPr lang="en-US" altLang="ko-KR" sz="48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  <a:endParaRPr lang="ko-KR" altLang="en-US" sz="48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057360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CE83D6E-61D4-4719-BD6F-668B73FA900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61" b="786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C9967D65-E830-493F-9D2A-BA47294DF3C8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729B4F2-0F80-49A2-819E-020140E44E69}"/>
              </a:ext>
            </a:extLst>
          </p:cNvPr>
          <p:cNvSpPr/>
          <p:nvPr/>
        </p:nvSpPr>
        <p:spPr>
          <a:xfrm>
            <a:off x="6502400" y="355600"/>
            <a:ext cx="1280160" cy="1280160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A57B67-B77D-44F0-83CD-991B186872B5}"/>
              </a:ext>
            </a:extLst>
          </p:cNvPr>
          <p:cNvSpPr txBox="1"/>
          <p:nvPr/>
        </p:nvSpPr>
        <p:spPr>
          <a:xfrm flipH="1">
            <a:off x="8092439" y="1225788"/>
            <a:ext cx="31750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A table of Contents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9010B3-A695-4D53-9C79-11CA14A89998}"/>
              </a:ext>
            </a:extLst>
          </p:cNvPr>
          <p:cNvSpPr txBox="1"/>
          <p:nvPr/>
        </p:nvSpPr>
        <p:spPr>
          <a:xfrm flipH="1">
            <a:off x="8092438" y="382062"/>
            <a:ext cx="31750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목차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80FE62E9-2E0E-4D27-84D6-6F22B24C5B1E}"/>
              </a:ext>
            </a:extLst>
          </p:cNvPr>
          <p:cNvGrpSpPr/>
          <p:nvPr/>
        </p:nvGrpSpPr>
        <p:grpSpPr>
          <a:xfrm>
            <a:off x="7308249" y="2525186"/>
            <a:ext cx="3376565" cy="523220"/>
            <a:chOff x="1191929" y="2733040"/>
            <a:chExt cx="3376565" cy="52322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95998EC-A418-4202-A0CC-414AEC008F45}"/>
                </a:ext>
              </a:extLst>
            </p:cNvPr>
            <p:cNvSpPr txBox="1"/>
            <p:nvPr/>
          </p:nvSpPr>
          <p:spPr>
            <a:xfrm>
              <a:off x="1191929" y="2733040"/>
              <a:ext cx="78418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</a:rPr>
                <a:t>#5, </a:t>
              </a:r>
              <a:endParaRPr lang="ko-KR" altLang="en-US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F20F21D-9D82-43B0-B4BF-65E48F24E63B}"/>
                </a:ext>
              </a:extLst>
            </p:cNvPr>
            <p:cNvSpPr txBox="1"/>
            <p:nvPr/>
          </p:nvSpPr>
          <p:spPr>
            <a:xfrm>
              <a:off x="1976118" y="2733040"/>
              <a:ext cx="259237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분석 모델 구축</a:t>
              </a: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73C97A2E-879D-46C5-8736-BF8F95337669}"/>
              </a:ext>
            </a:extLst>
          </p:cNvPr>
          <p:cNvGrpSpPr/>
          <p:nvPr/>
        </p:nvGrpSpPr>
        <p:grpSpPr>
          <a:xfrm>
            <a:off x="7308249" y="3515806"/>
            <a:ext cx="1687000" cy="523220"/>
            <a:chOff x="1191929" y="2733040"/>
            <a:chExt cx="1687000" cy="52322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58BF873-F478-461A-A86E-FB3E232B09C2}"/>
                </a:ext>
              </a:extLst>
            </p:cNvPr>
            <p:cNvSpPr txBox="1"/>
            <p:nvPr/>
          </p:nvSpPr>
          <p:spPr>
            <a:xfrm>
              <a:off x="1191929" y="2733040"/>
              <a:ext cx="78418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</a:rPr>
                <a:t>#6, </a:t>
              </a:r>
              <a:endParaRPr lang="ko-KR" altLang="en-US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C926914-FB83-4E11-AC28-43BC8F7DB9DD}"/>
                </a:ext>
              </a:extLst>
            </p:cNvPr>
            <p:cNvSpPr txBox="1"/>
            <p:nvPr/>
          </p:nvSpPr>
          <p:spPr>
            <a:xfrm>
              <a:off x="1976118" y="2733040"/>
              <a:ext cx="90281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결과</a:t>
              </a: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7149F06A-FE4F-4A48-AF49-FFCABF50DDEF}"/>
              </a:ext>
            </a:extLst>
          </p:cNvPr>
          <p:cNvGrpSpPr/>
          <p:nvPr/>
        </p:nvGrpSpPr>
        <p:grpSpPr>
          <a:xfrm>
            <a:off x="7308249" y="4506426"/>
            <a:ext cx="4094711" cy="523220"/>
            <a:chOff x="1191929" y="2733040"/>
            <a:chExt cx="4094711" cy="523220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16279DE-9F0C-42DC-A837-5F02B424855D}"/>
                </a:ext>
              </a:extLst>
            </p:cNvPr>
            <p:cNvSpPr txBox="1"/>
            <p:nvPr/>
          </p:nvSpPr>
          <p:spPr>
            <a:xfrm>
              <a:off x="1191929" y="2733040"/>
              <a:ext cx="78418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</a:rPr>
                <a:t>#7, </a:t>
              </a:r>
              <a:endParaRPr lang="ko-KR" altLang="en-US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211CC41-228C-4AC1-84B4-A7183701C4D9}"/>
                </a:ext>
              </a:extLst>
            </p:cNvPr>
            <p:cNvSpPr txBox="1"/>
            <p:nvPr/>
          </p:nvSpPr>
          <p:spPr>
            <a:xfrm>
              <a:off x="1976118" y="2733040"/>
              <a:ext cx="331052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프로젝트 핵심 사항</a:t>
              </a: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63CDD9AA-AE55-4003-ACB8-A0FF545B8759}"/>
              </a:ext>
            </a:extLst>
          </p:cNvPr>
          <p:cNvGrpSpPr/>
          <p:nvPr/>
        </p:nvGrpSpPr>
        <p:grpSpPr>
          <a:xfrm>
            <a:off x="7308249" y="5497046"/>
            <a:ext cx="4094711" cy="523220"/>
            <a:chOff x="1191929" y="2733040"/>
            <a:chExt cx="4094711" cy="523220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60D139B-51FD-4EBF-9178-70E257262135}"/>
                </a:ext>
              </a:extLst>
            </p:cNvPr>
            <p:cNvSpPr txBox="1"/>
            <p:nvPr/>
          </p:nvSpPr>
          <p:spPr>
            <a:xfrm>
              <a:off x="1191929" y="2733040"/>
              <a:ext cx="78418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</a:rPr>
                <a:t>#8, </a:t>
              </a:r>
              <a:endParaRPr lang="ko-KR" altLang="en-US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61B5477-2645-4EC7-B764-261347B027C6}"/>
                </a:ext>
              </a:extLst>
            </p:cNvPr>
            <p:cNvSpPr txBox="1"/>
            <p:nvPr/>
          </p:nvSpPr>
          <p:spPr>
            <a:xfrm>
              <a:off x="1976118" y="2733040"/>
              <a:ext cx="331052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프로젝트 자체 평가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073661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01AE9BD-5D6D-4A04-89D5-318AEE67D3E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B571B1E3-CE5A-4DF5-92F8-AB094C81EFCB}"/>
              </a:ext>
            </a:extLst>
          </p:cNvPr>
          <p:cNvSpPr/>
          <p:nvPr/>
        </p:nvSpPr>
        <p:spPr>
          <a:xfrm flipH="1">
            <a:off x="212651" y="-1"/>
            <a:ext cx="478465" cy="48933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FD1869-4CCD-4E18-BEE5-F32DAFEE4A91}"/>
              </a:ext>
            </a:extLst>
          </p:cNvPr>
          <p:cNvSpPr txBox="1"/>
          <p:nvPr/>
        </p:nvSpPr>
        <p:spPr>
          <a:xfrm>
            <a:off x="5436328" y="1566317"/>
            <a:ext cx="681629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600" b="1">
                <a:solidFill>
                  <a:schemeClr val="accent1"/>
                </a:solidFill>
              </a:rPr>
              <a:t>팀원 내 역할 분담</a:t>
            </a:r>
            <a:endParaRPr lang="ko-KR" altLang="en-US" sz="6600" b="1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0FAEAC-4436-4A1E-BCC9-A113D9203FB4}"/>
              </a:ext>
            </a:extLst>
          </p:cNvPr>
          <p:cNvSpPr txBox="1"/>
          <p:nvPr/>
        </p:nvSpPr>
        <p:spPr>
          <a:xfrm>
            <a:off x="6666370" y="3262182"/>
            <a:ext cx="531297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b="1" dirty="0">
                <a:solidFill>
                  <a:schemeClr val="bg1"/>
                </a:solidFill>
              </a:rPr>
              <a:t>데이터 수집 작업 </a:t>
            </a:r>
            <a:r>
              <a:rPr lang="en-US" altLang="ko-KR" sz="2000" b="1" dirty="0">
                <a:solidFill>
                  <a:schemeClr val="bg1"/>
                </a:solidFill>
              </a:rPr>
              <a:t>– </a:t>
            </a:r>
            <a:r>
              <a:rPr lang="ko-KR" altLang="en-US" sz="2000" b="1" dirty="0">
                <a:solidFill>
                  <a:schemeClr val="bg1"/>
                </a:solidFill>
              </a:rPr>
              <a:t>김지현 </a:t>
            </a:r>
            <a:r>
              <a:rPr lang="en-US" altLang="ko-KR" sz="2000" b="1" dirty="0">
                <a:solidFill>
                  <a:schemeClr val="bg1"/>
                </a:solidFill>
              </a:rPr>
              <a:t>100%</a:t>
            </a:r>
          </a:p>
          <a:p>
            <a:pPr algn="r"/>
            <a:r>
              <a:rPr lang="ko-KR" altLang="en-US" sz="2000" b="1" dirty="0">
                <a:solidFill>
                  <a:schemeClr val="bg1"/>
                </a:solidFill>
              </a:rPr>
              <a:t>데이터 정리 작업 </a:t>
            </a:r>
            <a:r>
              <a:rPr lang="en-US" altLang="ko-KR" sz="2000" b="1" dirty="0">
                <a:solidFill>
                  <a:schemeClr val="bg1"/>
                </a:solidFill>
              </a:rPr>
              <a:t>–  </a:t>
            </a:r>
            <a:r>
              <a:rPr lang="ko-KR" altLang="en-US" sz="2000" b="1" dirty="0">
                <a:solidFill>
                  <a:schemeClr val="bg1"/>
                </a:solidFill>
              </a:rPr>
              <a:t>김지현 </a:t>
            </a:r>
            <a:r>
              <a:rPr lang="en-US" altLang="ko-KR" sz="2000" b="1" dirty="0">
                <a:solidFill>
                  <a:schemeClr val="bg1"/>
                </a:solidFill>
              </a:rPr>
              <a:t>50%, </a:t>
            </a:r>
            <a:r>
              <a:rPr lang="ko-KR" altLang="en-US" sz="2000" b="1" dirty="0">
                <a:solidFill>
                  <a:schemeClr val="bg1"/>
                </a:solidFill>
              </a:rPr>
              <a:t>권민선 </a:t>
            </a:r>
            <a:r>
              <a:rPr lang="en-US" altLang="ko-KR" sz="2000" b="1" dirty="0">
                <a:solidFill>
                  <a:schemeClr val="bg1"/>
                </a:solidFill>
              </a:rPr>
              <a:t>50%</a:t>
            </a:r>
          </a:p>
          <a:p>
            <a:pPr algn="r"/>
            <a:r>
              <a:rPr lang="ko-KR" altLang="en-US" sz="2000" b="1" dirty="0">
                <a:solidFill>
                  <a:schemeClr val="bg1"/>
                </a:solidFill>
              </a:rPr>
              <a:t>분석 모델 구축 </a:t>
            </a:r>
            <a:r>
              <a:rPr lang="en-US" altLang="ko-KR" sz="2000" b="1" dirty="0">
                <a:solidFill>
                  <a:schemeClr val="bg1"/>
                </a:solidFill>
              </a:rPr>
              <a:t>– </a:t>
            </a:r>
            <a:r>
              <a:rPr lang="ko-KR" altLang="en-US" sz="2000" b="1" dirty="0">
                <a:solidFill>
                  <a:schemeClr val="bg1"/>
                </a:solidFill>
              </a:rPr>
              <a:t>김지현 </a:t>
            </a:r>
            <a:r>
              <a:rPr lang="en-US" altLang="ko-KR" sz="2000" b="1" dirty="0">
                <a:solidFill>
                  <a:schemeClr val="bg1"/>
                </a:solidFill>
              </a:rPr>
              <a:t>50%, </a:t>
            </a:r>
            <a:r>
              <a:rPr lang="ko-KR" altLang="en-US" sz="2000" b="1" dirty="0">
                <a:solidFill>
                  <a:schemeClr val="bg1"/>
                </a:solidFill>
              </a:rPr>
              <a:t>권민선 </a:t>
            </a:r>
            <a:r>
              <a:rPr lang="en-US" altLang="ko-KR" sz="2000" b="1" dirty="0">
                <a:solidFill>
                  <a:schemeClr val="bg1"/>
                </a:solidFill>
              </a:rPr>
              <a:t>50%</a:t>
            </a:r>
          </a:p>
          <a:p>
            <a:pPr algn="r"/>
            <a:r>
              <a:rPr lang="en-US" altLang="ko-KR" sz="2000" b="1" dirty="0">
                <a:solidFill>
                  <a:schemeClr val="bg1"/>
                </a:solidFill>
              </a:rPr>
              <a:t>PPT – </a:t>
            </a:r>
            <a:r>
              <a:rPr lang="ko-KR" altLang="en-US" sz="2000" b="1" dirty="0">
                <a:solidFill>
                  <a:schemeClr val="bg1"/>
                </a:solidFill>
              </a:rPr>
              <a:t>김지현 </a:t>
            </a:r>
            <a:r>
              <a:rPr lang="en-US" altLang="ko-KR" sz="2000" b="1" dirty="0">
                <a:solidFill>
                  <a:schemeClr val="bg1"/>
                </a:solidFill>
              </a:rPr>
              <a:t>20%, </a:t>
            </a:r>
            <a:r>
              <a:rPr lang="ko-KR" altLang="en-US" sz="2000" b="1" dirty="0">
                <a:solidFill>
                  <a:schemeClr val="bg1"/>
                </a:solidFill>
              </a:rPr>
              <a:t>권민선 </a:t>
            </a:r>
            <a:r>
              <a:rPr lang="en-US" altLang="ko-KR" sz="2000" b="1" dirty="0">
                <a:solidFill>
                  <a:schemeClr val="bg1"/>
                </a:solidFill>
              </a:rPr>
              <a:t>80%</a:t>
            </a:r>
          </a:p>
          <a:p>
            <a:pPr algn="r"/>
            <a:r>
              <a:rPr lang="ko-KR" altLang="en-US" sz="2000" b="1" dirty="0">
                <a:solidFill>
                  <a:schemeClr val="bg1"/>
                </a:solidFill>
              </a:rPr>
              <a:t>발표 </a:t>
            </a:r>
            <a:r>
              <a:rPr lang="en-US" altLang="ko-KR" sz="2000" b="1" dirty="0">
                <a:solidFill>
                  <a:schemeClr val="bg1"/>
                </a:solidFill>
              </a:rPr>
              <a:t>– </a:t>
            </a:r>
            <a:r>
              <a:rPr lang="ko-KR" altLang="en-US" sz="2000" b="1" dirty="0">
                <a:solidFill>
                  <a:schemeClr val="bg1"/>
                </a:solidFill>
              </a:rPr>
              <a:t>김지현 </a:t>
            </a:r>
            <a:r>
              <a:rPr lang="en-US" altLang="ko-KR" sz="2000" b="1" dirty="0">
                <a:solidFill>
                  <a:schemeClr val="bg1"/>
                </a:solidFill>
              </a:rPr>
              <a:t>100%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62767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2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3764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 개요</a:t>
            </a:r>
          </a:p>
        </p:txBody>
      </p:sp>
      <p:pic>
        <p:nvPicPr>
          <p:cNvPr id="1026" name="Picture 2" descr="네이버웹툰, 미국서 IP 영상화 파트너십 잇따라 체결 ">
            <a:extLst>
              <a:ext uri="{FF2B5EF4-FFF2-40B4-BE49-F238E27FC236}">
                <a16:creationId xmlns:a16="http://schemas.microsoft.com/office/drawing/2014/main" id="{84FCE702-6F0D-4E82-8A8D-5B9D65701F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811" y="1785258"/>
            <a:ext cx="3864187" cy="3030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821A775D-C8CB-4EE4-8234-80FAA51B45D5}"/>
              </a:ext>
            </a:extLst>
          </p:cNvPr>
          <p:cNvGrpSpPr/>
          <p:nvPr/>
        </p:nvGrpSpPr>
        <p:grpSpPr>
          <a:xfrm>
            <a:off x="5308599" y="1539761"/>
            <a:ext cx="5877561" cy="2944276"/>
            <a:chOff x="6488429" y="2570480"/>
            <a:chExt cx="5877561" cy="2944276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C8AA504-2355-41CD-8913-7C724356AACF}"/>
                </a:ext>
              </a:extLst>
            </p:cNvPr>
            <p:cNvSpPr txBox="1"/>
            <p:nvPr/>
          </p:nvSpPr>
          <p:spPr>
            <a:xfrm flipH="1">
              <a:off x="6488429" y="2815977"/>
              <a:ext cx="58775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4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네이버 웹툰 댓글 분석</a:t>
              </a:r>
              <a:endParaRPr lang="en-US" altLang="ko-KR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FC4AC79-BB75-4C36-8275-BCB10C537F7F}"/>
                </a:ext>
              </a:extLst>
            </p:cNvPr>
            <p:cNvSpPr txBox="1"/>
            <p:nvPr/>
          </p:nvSpPr>
          <p:spPr>
            <a:xfrm>
              <a:off x="6488429" y="3760430"/>
              <a:ext cx="5311139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endPara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 algn="just"/>
              <a:endPara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 marL="285750" indent="-285750" algn="just">
                <a:buFontTx/>
                <a:buChar char="-"/>
              </a:pPr>
              <a:r>
                <a:rPr lang="ko-KR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네이버 웹툰의 댓글을 분석하여 자주 사용</a:t>
              </a:r>
              <a:endPara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 algn="just"/>
              <a:r>
                <a:rPr lang="ko-KR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   되는 키워드 추출</a:t>
              </a:r>
              <a:endPara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 algn="just"/>
              <a:endPara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 algn="just"/>
              <a:r>
                <a:rPr lang="en-US" altLang="ko-KR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-  </a:t>
              </a:r>
              <a:r>
                <a:rPr lang="ko-KR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독자들의 반응 감성 분석</a:t>
              </a:r>
            </a:p>
          </p:txBody>
        </p: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C1E9014A-F3C0-4EA3-B5F0-2BFBE96578AC}"/>
                </a:ext>
              </a:extLst>
            </p:cNvPr>
            <p:cNvCxnSpPr>
              <a:cxnSpLocks/>
            </p:cNvCxnSpPr>
            <p:nvPr/>
          </p:nvCxnSpPr>
          <p:spPr>
            <a:xfrm>
              <a:off x="6563360" y="2570480"/>
              <a:ext cx="556959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676958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2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3764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 개요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7F7E7FD-5B2C-4C7B-B498-C80630F33F53}"/>
              </a:ext>
            </a:extLst>
          </p:cNvPr>
          <p:cNvGrpSpPr/>
          <p:nvPr/>
        </p:nvGrpSpPr>
        <p:grpSpPr>
          <a:xfrm>
            <a:off x="826794" y="1646091"/>
            <a:ext cx="3002665" cy="4161689"/>
            <a:chOff x="989354" y="1453051"/>
            <a:chExt cx="3002665" cy="4161689"/>
          </a:xfrm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75EEF698-CD8D-4DBD-B915-DFB00393B1DE}"/>
                </a:ext>
              </a:extLst>
            </p:cNvPr>
            <p:cNvSpPr/>
            <p:nvPr/>
          </p:nvSpPr>
          <p:spPr>
            <a:xfrm>
              <a:off x="989354" y="1453051"/>
              <a:ext cx="3002665" cy="300266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dirty="0"/>
                <a:t>긍정</a:t>
              </a:r>
              <a:r>
                <a:rPr lang="en-US" altLang="ko-KR" sz="2800" dirty="0"/>
                <a:t>, </a:t>
              </a:r>
              <a:r>
                <a:rPr lang="ko-KR" altLang="en-US" sz="2800" dirty="0"/>
                <a:t>부정 댓글</a:t>
              </a:r>
              <a:r>
                <a:rPr lang="en-US" altLang="ko-KR" sz="2800" dirty="0"/>
                <a:t> </a:t>
              </a:r>
            </a:p>
            <a:p>
              <a:pPr algn="ctr"/>
              <a:r>
                <a:rPr lang="ko-KR" altLang="en-US" sz="2800" dirty="0"/>
                <a:t>감성 분석</a:t>
              </a:r>
              <a:endParaRPr lang="en-US" altLang="ko-KR" sz="2800" dirty="0"/>
            </a:p>
            <a:p>
              <a:pPr algn="ctr"/>
              <a:r>
                <a:rPr lang="en-US" altLang="ko-KR" sz="2800" dirty="0"/>
                <a:t>(</a:t>
              </a:r>
              <a:r>
                <a:rPr lang="ko-KR" altLang="en-US" sz="2800" dirty="0"/>
                <a:t>이진 분류</a:t>
              </a:r>
              <a:r>
                <a:rPr lang="en-US" altLang="ko-KR" sz="2800" dirty="0"/>
                <a:t>)</a:t>
              </a:r>
              <a:endParaRPr lang="ko-KR" altLang="en-US" sz="2800" dirty="0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539947B7-9F0D-41A6-9B76-D0D6448A2F7A}"/>
                </a:ext>
              </a:extLst>
            </p:cNvPr>
            <p:cNvSpPr txBox="1"/>
            <p:nvPr/>
          </p:nvSpPr>
          <p:spPr>
            <a:xfrm flipH="1">
              <a:off x="1444206" y="5035617"/>
              <a:ext cx="209296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accent1">
                      <a:lumMod val="50000"/>
                    </a:schemeClr>
                  </a:solidFill>
                </a:rPr>
                <a:t>1</a:t>
              </a:r>
              <a:endParaRPr lang="ko-KR" altLang="en-US" sz="2000" b="1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B1752E51-387D-4A9A-8CE1-B506ED786885}"/>
                </a:ext>
              </a:extLst>
            </p:cNvPr>
            <p:cNvCxnSpPr/>
            <p:nvPr/>
          </p:nvCxnSpPr>
          <p:spPr>
            <a:xfrm>
              <a:off x="2123656" y="5614740"/>
              <a:ext cx="734061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A182F30D-2013-4BCB-8FAA-E343BB5ECE85}"/>
              </a:ext>
            </a:extLst>
          </p:cNvPr>
          <p:cNvGrpSpPr/>
          <p:nvPr/>
        </p:nvGrpSpPr>
        <p:grpSpPr>
          <a:xfrm>
            <a:off x="4599943" y="1646091"/>
            <a:ext cx="3002665" cy="4161689"/>
            <a:chOff x="989354" y="1453051"/>
            <a:chExt cx="3002665" cy="4161689"/>
          </a:xfrm>
        </p:grpSpPr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E5F1E685-8436-427F-B992-440FCA90FAF9}"/>
                </a:ext>
              </a:extLst>
            </p:cNvPr>
            <p:cNvSpPr/>
            <p:nvPr/>
          </p:nvSpPr>
          <p:spPr>
            <a:xfrm>
              <a:off x="989354" y="1453051"/>
              <a:ext cx="3002665" cy="300266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200" dirty="0"/>
                <a:t>긍정 댓글에 대해 </a:t>
              </a:r>
              <a:endParaRPr lang="en-US" altLang="ko-KR" sz="3200" dirty="0"/>
            </a:p>
            <a:p>
              <a:pPr algn="ctr"/>
              <a:r>
                <a:rPr lang="ko-KR" altLang="en-US" sz="3200" dirty="0" err="1"/>
                <a:t>라벨링</a:t>
              </a:r>
              <a:endParaRPr lang="ko-KR" altLang="en-US" sz="3200" dirty="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ADE92F5C-3407-4A1D-926D-1D7CB6288FFB}"/>
                </a:ext>
              </a:extLst>
            </p:cNvPr>
            <p:cNvSpPr txBox="1"/>
            <p:nvPr/>
          </p:nvSpPr>
          <p:spPr>
            <a:xfrm flipH="1">
              <a:off x="1444206" y="5035617"/>
              <a:ext cx="20929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accent1">
                      <a:lumMod val="50000"/>
                    </a:schemeClr>
                  </a:solidFill>
                </a:rPr>
                <a:t>2</a:t>
              </a:r>
              <a:endParaRPr lang="ko-KR" altLang="en-US" sz="2400" b="1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cxnSp>
          <p:nvCxnSpPr>
            <p:cNvPr id="60" name="직선 연결선 59">
              <a:extLst>
                <a:ext uri="{FF2B5EF4-FFF2-40B4-BE49-F238E27FC236}">
                  <a16:creationId xmlns:a16="http://schemas.microsoft.com/office/drawing/2014/main" id="{CC27E663-EF1D-4186-9145-3AFFBB30E9F6}"/>
                </a:ext>
              </a:extLst>
            </p:cNvPr>
            <p:cNvCxnSpPr/>
            <p:nvPr/>
          </p:nvCxnSpPr>
          <p:spPr>
            <a:xfrm>
              <a:off x="2123656" y="5614740"/>
              <a:ext cx="734061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2CF67FE0-41F0-4D39-9EFE-3DBD0B9AA29F}"/>
              </a:ext>
            </a:extLst>
          </p:cNvPr>
          <p:cNvGrpSpPr/>
          <p:nvPr/>
        </p:nvGrpSpPr>
        <p:grpSpPr>
          <a:xfrm>
            <a:off x="8373092" y="1646091"/>
            <a:ext cx="3002665" cy="4161689"/>
            <a:chOff x="989354" y="1453051"/>
            <a:chExt cx="3002665" cy="4161689"/>
          </a:xfrm>
        </p:grpSpPr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17EE3430-1A2E-47B2-A04C-314FFE5D238B}"/>
                </a:ext>
              </a:extLst>
            </p:cNvPr>
            <p:cNvSpPr/>
            <p:nvPr/>
          </p:nvSpPr>
          <p:spPr>
            <a:xfrm>
              <a:off x="989354" y="1453051"/>
              <a:ext cx="3002665" cy="300266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dirty="0"/>
                <a:t>긍정 댓글에 대해 감성 분석</a:t>
              </a:r>
              <a:endParaRPr lang="en-US" altLang="ko-KR" sz="2800" dirty="0"/>
            </a:p>
            <a:p>
              <a:pPr algn="ctr"/>
              <a:r>
                <a:rPr lang="en-US" altLang="ko-KR" sz="2800" dirty="0"/>
                <a:t>(</a:t>
              </a:r>
              <a:r>
                <a:rPr lang="ko-KR" altLang="en-US" sz="2800" dirty="0"/>
                <a:t>다중 분류</a:t>
              </a:r>
              <a:r>
                <a:rPr lang="en-US" altLang="ko-KR" sz="2800" dirty="0"/>
                <a:t>)</a:t>
              </a:r>
              <a:endParaRPr lang="ko-KR" altLang="en-US" sz="2800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567EA438-5C8B-44AA-8AC6-E58944798855}"/>
                </a:ext>
              </a:extLst>
            </p:cNvPr>
            <p:cNvSpPr txBox="1"/>
            <p:nvPr/>
          </p:nvSpPr>
          <p:spPr>
            <a:xfrm flipH="1">
              <a:off x="1444206" y="5035617"/>
              <a:ext cx="20929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accent1">
                      <a:lumMod val="50000"/>
                    </a:schemeClr>
                  </a:solidFill>
                </a:rPr>
                <a:t>3</a:t>
              </a:r>
              <a:endParaRPr lang="ko-KR" altLang="en-US" sz="2400" b="1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cxnSp>
          <p:nvCxnSpPr>
            <p:cNvPr id="64" name="직선 연결선 63">
              <a:extLst>
                <a:ext uri="{FF2B5EF4-FFF2-40B4-BE49-F238E27FC236}">
                  <a16:creationId xmlns:a16="http://schemas.microsoft.com/office/drawing/2014/main" id="{6F8181C3-65EF-4C06-8767-F8278DD98B22}"/>
                </a:ext>
              </a:extLst>
            </p:cNvPr>
            <p:cNvCxnSpPr/>
            <p:nvPr/>
          </p:nvCxnSpPr>
          <p:spPr>
            <a:xfrm>
              <a:off x="2123656" y="5614740"/>
              <a:ext cx="734061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172632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5615E82F-93E8-4ADF-A170-129033E47B8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82" b="951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AE40350E-09AB-43F9-A15D-3067D7C6C051}"/>
              </a:ext>
            </a:extLst>
          </p:cNvPr>
          <p:cNvGrpSpPr/>
          <p:nvPr/>
        </p:nvGrpSpPr>
        <p:grpSpPr>
          <a:xfrm>
            <a:off x="426720" y="3465512"/>
            <a:ext cx="5669280" cy="3001327"/>
            <a:chOff x="426720" y="3465512"/>
            <a:chExt cx="5669280" cy="3001327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FB253996-9806-40AB-89EA-69B28BD22D4E}"/>
                </a:ext>
              </a:extLst>
            </p:cNvPr>
            <p:cNvSpPr/>
            <p:nvPr/>
          </p:nvSpPr>
          <p:spPr>
            <a:xfrm>
              <a:off x="426720" y="3465512"/>
              <a:ext cx="5669280" cy="3001327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1845643F-20C1-4F46-A6F5-B1AF67DE2139}"/>
                </a:ext>
              </a:extLst>
            </p:cNvPr>
            <p:cNvGrpSpPr/>
            <p:nvPr/>
          </p:nvGrpSpPr>
          <p:grpSpPr>
            <a:xfrm>
              <a:off x="657911" y="3708260"/>
              <a:ext cx="4085527" cy="1354217"/>
              <a:chOff x="2700072" y="2021840"/>
              <a:chExt cx="5563154" cy="1844002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7E11296-29DB-4C93-ABB1-179A9F33DBFD}"/>
                  </a:ext>
                </a:extLst>
              </p:cNvPr>
              <p:cNvSpPr txBox="1"/>
              <p:nvPr/>
            </p:nvSpPr>
            <p:spPr>
              <a:xfrm>
                <a:off x="2700072" y="2021840"/>
                <a:ext cx="1881983" cy="7124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800" b="1" dirty="0">
                    <a:solidFill>
                      <a:schemeClr val="bg1"/>
                    </a:solidFill>
                  </a:rPr>
                  <a:t>Part 3, </a:t>
                </a:r>
                <a:endParaRPr lang="ko-KR" altLang="en-US" sz="2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864ECFB-1EF9-4779-8242-1790A92FF205}"/>
                  </a:ext>
                </a:extLst>
              </p:cNvPr>
              <p:cNvSpPr txBox="1"/>
              <p:nvPr/>
            </p:nvSpPr>
            <p:spPr>
              <a:xfrm>
                <a:off x="3526186" y="2734295"/>
                <a:ext cx="4737040" cy="11315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4800" b="1" dirty="0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데이터 수집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681092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3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3764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수집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DF3D2FB-73A2-4856-8B79-FD6D49E052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345" t="48390" r="26936" b="7816"/>
          <a:stretch/>
        </p:blipFill>
        <p:spPr>
          <a:xfrm>
            <a:off x="1005840" y="1266073"/>
            <a:ext cx="8567960" cy="4616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231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3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3764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수집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085ED46-876B-47AC-B8BF-C4B5029C84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486" t="20428" r="21734" b="12564"/>
          <a:stretch/>
        </p:blipFill>
        <p:spPr>
          <a:xfrm>
            <a:off x="276836" y="1129885"/>
            <a:ext cx="6778305" cy="513228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C5B8218-929B-41C5-9FA0-D3A4F2ED3C3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069" t="51988" r="21697" b="16475"/>
          <a:stretch/>
        </p:blipFill>
        <p:spPr>
          <a:xfrm>
            <a:off x="6174297" y="2223085"/>
            <a:ext cx="5880684" cy="2162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5253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클래식블루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24B80"/>
      </a:accent1>
      <a:accent2>
        <a:srgbClr val="1282B0"/>
      </a:accent2>
      <a:accent3>
        <a:srgbClr val="C5C2B3"/>
      </a:accent3>
      <a:accent4>
        <a:srgbClr val="BEAD75"/>
      </a:accent4>
      <a:accent5>
        <a:srgbClr val="3371AE"/>
      </a:accent5>
      <a:accent6>
        <a:srgbClr val="5F8BC8"/>
      </a:accent6>
      <a:hlink>
        <a:srgbClr val="323F4F"/>
      </a:hlink>
      <a:folHlink>
        <a:srgbClr val="323F4F"/>
      </a:folHlink>
    </a:clrScheme>
    <a:fontScheme name="나눔스퀘어">
      <a:majorFont>
        <a:latin typeface="Arial"/>
        <a:ea typeface="나눔스퀘어"/>
        <a:cs typeface=""/>
      </a:majorFont>
      <a:minorFont>
        <a:latin typeface="Arial"/>
        <a:ea typeface="나눔스퀘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833</TotalTime>
  <Words>257</Words>
  <Application>Microsoft Office PowerPoint</Application>
  <PresentationFormat>와이드스크린</PresentationFormat>
  <Paragraphs>91</Paragraphs>
  <Slides>20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4" baseType="lpstr">
      <vt:lpstr>나눔스퀘어</vt:lpstr>
      <vt:lpstr>나눔스퀘어 ExtraBold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lastModifiedBy>민선 권</cp:lastModifiedBy>
  <cp:revision>38</cp:revision>
  <dcterms:created xsi:type="dcterms:W3CDTF">2019-12-23T00:32:35Z</dcterms:created>
  <dcterms:modified xsi:type="dcterms:W3CDTF">2020-12-20T14:22:45Z</dcterms:modified>
</cp:coreProperties>
</file>